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24"/>
  </p:notesMasterIdLst>
  <p:sldIdLst>
    <p:sldId id="256" r:id="rId5"/>
    <p:sldId id="257" r:id="rId6"/>
    <p:sldId id="261" r:id="rId7"/>
    <p:sldId id="276" r:id="rId8"/>
    <p:sldId id="277" r:id="rId9"/>
    <p:sldId id="270" r:id="rId10"/>
    <p:sldId id="274" r:id="rId11"/>
    <p:sldId id="265" r:id="rId12"/>
    <p:sldId id="272" r:id="rId13"/>
    <p:sldId id="279" r:id="rId14"/>
    <p:sldId id="266" r:id="rId15"/>
    <p:sldId id="275" r:id="rId16"/>
    <p:sldId id="278" r:id="rId17"/>
    <p:sldId id="281" r:id="rId18"/>
    <p:sldId id="280" r:id="rId19"/>
    <p:sldId id="282" r:id="rId20"/>
    <p:sldId id="283" r:id="rId21"/>
    <p:sldId id="273" r:id="rId22"/>
    <p:sldId id="26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6374" autoAdjust="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POWER SUPPLY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LCD SCREEN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SENSORS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PROCESSOR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/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  <dgm:extLst/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extLst/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  <dgm:extLst/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POWER SUPPLY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LCD SCREEN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SENSORS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PROCESSOR</a:t>
          </a:r>
        </a:p>
      </dsp:txBody>
      <dsp:txXfrm>
        <a:off x="860480" y="2795238"/>
        <a:ext cx="2224411" cy="74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45D0B-3AF1-482B-AFD3-524213C95FC5}" type="datetimeFigureOut">
              <a:rPr lang="en-PH" smtClean="0"/>
              <a:t>26/04/2019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C0AE-E4E0-4E31-A74C-9F9E54FD3C1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8093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History</a:t>
            </a:r>
          </a:p>
          <a:p>
            <a:pPr marL="171450" indent="-171450">
              <a:buFontTx/>
              <a:buChar char="-"/>
            </a:pPr>
            <a:r>
              <a:rPr lang="en-PH" dirty="0"/>
              <a:t>Tesla is a former employee of DC creator, Thomas Edison in 1890</a:t>
            </a:r>
          </a:p>
          <a:p>
            <a:pPr marL="171450" indent="-171450">
              <a:buFontTx/>
              <a:buChar char="-"/>
            </a:pPr>
            <a:r>
              <a:rPr lang="en-PH" dirty="0"/>
              <a:t>Tesla patented AC as new form of current</a:t>
            </a:r>
          </a:p>
          <a:p>
            <a:pPr marL="171450" indent="-171450">
              <a:buFontTx/>
              <a:buChar char="-"/>
            </a:pPr>
            <a:endParaRPr lang="en-PH" dirty="0"/>
          </a:p>
          <a:p>
            <a:pPr marL="171450" indent="-171450">
              <a:buFontTx/>
              <a:buChar char="-"/>
            </a:pPr>
            <a:r>
              <a:rPr lang="en-PH" dirty="0" err="1"/>
              <a:t>Edisons</a:t>
            </a:r>
            <a:r>
              <a:rPr lang="en-PH" dirty="0"/>
              <a:t> company was </a:t>
            </a:r>
            <a:r>
              <a:rPr lang="en-PH" dirty="0" err="1"/>
              <a:t>threathened</a:t>
            </a:r>
            <a:r>
              <a:rPr lang="en-PH" dirty="0"/>
              <a:t> when Tesla </a:t>
            </a:r>
            <a:r>
              <a:rPr lang="en-PH" dirty="0" err="1"/>
              <a:t>solds</a:t>
            </a:r>
            <a:r>
              <a:rPr lang="en-PH" dirty="0"/>
              <a:t> his patents to Westinghouse,  a business investor, in order to create a Americas new grid</a:t>
            </a:r>
          </a:p>
          <a:p>
            <a:pPr marL="171450" indent="-171450">
              <a:buFontTx/>
              <a:buChar char="-"/>
            </a:pPr>
            <a:r>
              <a:rPr lang="en-PH" dirty="0"/>
              <a:t>As attempt to overthrew the AC idea to the public, Edison produces stunts such as using AC to electrocute stray dogs, an Elephant, and produce the 1</a:t>
            </a:r>
            <a:r>
              <a:rPr lang="en-PH" baseline="30000" dirty="0"/>
              <a:t>st</a:t>
            </a:r>
            <a:r>
              <a:rPr lang="en-PH" dirty="0"/>
              <a:t> victim of Electric Chair</a:t>
            </a:r>
          </a:p>
          <a:p>
            <a:pPr marL="171450" indent="-171450">
              <a:buFontTx/>
              <a:buChar char="-"/>
            </a:pPr>
            <a:r>
              <a:rPr lang="en-PH" dirty="0"/>
              <a:t>But this didn’t stop the 2 partners. They won a bid to produce a large scale power grid. A literal waterfall landslide loss to Edison. Westinghouse build the power grid generator in </a:t>
            </a:r>
            <a:r>
              <a:rPr lang="en-PH" dirty="0" err="1"/>
              <a:t>Niagra</a:t>
            </a:r>
            <a:r>
              <a:rPr lang="en-PH" dirty="0"/>
              <a:t> Falls</a:t>
            </a:r>
          </a:p>
          <a:p>
            <a:pPr marL="0" indent="0">
              <a:buFontTx/>
              <a:buNone/>
            </a:pPr>
            <a:r>
              <a:rPr lang="en-PH" dirty="0"/>
              <a:t> which provides almost 50% of America</a:t>
            </a:r>
          </a:p>
          <a:p>
            <a:pPr marL="0" indent="0">
              <a:buFontTx/>
              <a:buNone/>
            </a:pPr>
            <a:endParaRPr lang="en-PH" dirty="0"/>
          </a:p>
          <a:p>
            <a:pPr marL="0" indent="0">
              <a:buFontTx/>
              <a:buNone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9C0AE-E4E0-4E31-A74C-9F9E54FD3C11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10460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tutorial.com/basic-dc-power-supply-circuit/" TargetMode="External"/><Relationship Id="rId2" Type="http://schemas.openxmlformats.org/officeDocument/2006/relationships/hyperlink" Target="https://howtomechatronics.com/tutorials/arduino/lcd-tutoria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ki.dfrobot.com/Capacitive_Soil_Moisture_Sensor_SKU_SEN0193" TargetMode="External"/><Relationship Id="rId4" Type="http://schemas.openxmlformats.org/officeDocument/2006/relationships/hyperlink" Target="https://www.engineersgarage.com/articles/sensor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someone@example.com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Irobot</a:t>
            </a:r>
            <a:r>
              <a:rPr lang="en-US" dirty="0"/>
              <a:t>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800" dirty="0"/>
              <a:t>Creating garden monitoring device</a:t>
            </a:r>
          </a:p>
          <a:p>
            <a:pPr algn="ctr"/>
            <a:r>
              <a:rPr lang="en-US" dirty="0"/>
              <a:t>Prepared by: engr. Ronchester </a:t>
            </a:r>
            <a:r>
              <a:rPr lang="en-US" dirty="0" err="1"/>
              <a:t>sigfrid</a:t>
            </a:r>
            <a:r>
              <a:rPr lang="en-US" dirty="0"/>
              <a:t> </a:t>
            </a:r>
            <a:r>
              <a:rPr lang="en-US" dirty="0" err="1"/>
              <a:t>mendoza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A22A-A83B-438B-8377-12E5581B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ctr">
            <a:normAutofit/>
          </a:bodyPr>
          <a:lstStyle/>
          <a:p>
            <a:pPr algn="ctr"/>
            <a:r>
              <a:rPr lang="en-PH" sz="2800" b="1" dirty="0"/>
              <a:t>Test code</a:t>
            </a:r>
            <a:endParaRPr lang="en-PH" sz="2800" dirty="0"/>
          </a:p>
        </p:txBody>
      </p:sp>
      <p:sp>
        <p:nvSpPr>
          <p:cNvPr id="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FF324-9804-4191-BA33-B3A17C095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78" y="1654397"/>
            <a:ext cx="6671601" cy="35417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1CAD5B-FBD8-4B93-AE6F-4D07EB93AEC4}"/>
              </a:ext>
            </a:extLst>
          </p:cNvPr>
          <p:cNvSpPr/>
          <p:nvPr/>
        </p:nvSpPr>
        <p:spPr>
          <a:xfrm>
            <a:off x="839378" y="5673119"/>
            <a:ext cx="3667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LCD Screen connection to Arduino Uno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DD845B-8FCF-4799-AB75-A534D0833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204" y="1661889"/>
            <a:ext cx="4638675" cy="3800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227B85-1A0A-4FE3-8865-8AED869C38A2}"/>
              </a:ext>
            </a:extLst>
          </p:cNvPr>
          <p:cNvSpPr/>
          <p:nvPr/>
        </p:nvSpPr>
        <p:spPr>
          <a:xfrm>
            <a:off x="7725700" y="5488453"/>
            <a:ext cx="42701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>
                <a:solidFill>
                  <a:srgbClr val="FF0000"/>
                </a:solidFill>
              </a:rPr>
              <a:t>*</a:t>
            </a:r>
            <a:r>
              <a:rPr lang="en-PH" dirty="0" err="1">
                <a:solidFill>
                  <a:srgbClr val="FF0000"/>
                </a:solidFill>
              </a:rPr>
              <a:t>LiquidCrystal.h</a:t>
            </a:r>
            <a:r>
              <a:rPr lang="en-PH" dirty="0">
                <a:solidFill>
                  <a:srgbClr val="FF0000"/>
                </a:solidFill>
              </a:rPr>
              <a:t> Library used is the standard library in Arduino IDE</a:t>
            </a:r>
          </a:p>
        </p:txBody>
      </p:sp>
    </p:spTree>
    <p:extLst>
      <p:ext uri="{BB962C8B-B14F-4D97-AF65-F5344CB8AC3E}">
        <p14:creationId xmlns:p14="http://schemas.microsoft.com/office/powerpoint/2010/main" val="566616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F1CD781-00DF-4E09-B795-0325A9DDC6B8}"/>
              </a:ext>
            </a:extLst>
          </p:cNvPr>
          <p:cNvSpPr/>
          <p:nvPr/>
        </p:nvSpPr>
        <p:spPr>
          <a:xfrm>
            <a:off x="900955" y="826955"/>
            <a:ext cx="3084892" cy="745005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2840696"/>
              <a:satOff val="-18805"/>
              <a:lumOff val="-3268"/>
              <a:alphaOff val="0"/>
            </a:schemeClr>
          </a:fillRef>
          <a:effectRef idx="0">
            <a:schemeClr val="accent5">
              <a:hueOff val="2840696"/>
              <a:satOff val="-18805"/>
              <a:lumOff val="-3268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n-PH" b="1" dirty="0"/>
              <a:t>SENSORS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0C1207F-900A-44D9-B88E-D17D21D8A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28110" y="1005120"/>
            <a:ext cx="6058927" cy="4457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C49AFA-49E1-4800-ADC6-F6BE7A617E52}"/>
              </a:ext>
            </a:extLst>
          </p:cNvPr>
          <p:cNvSpPr txBox="1"/>
          <p:nvPr/>
        </p:nvSpPr>
        <p:spPr>
          <a:xfrm>
            <a:off x="4059935" y="5246688"/>
            <a:ext cx="4966619" cy="367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DHT22 Digital Sensor &amp; Soil Moisture Sensor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57A770-F251-49FC-9AB7-90E0D2A42346}"/>
              </a:ext>
            </a:extLst>
          </p:cNvPr>
          <p:cNvSpPr txBox="1"/>
          <p:nvPr/>
        </p:nvSpPr>
        <p:spPr>
          <a:xfrm>
            <a:off x="750697" y="1533365"/>
            <a:ext cx="31997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b="1" dirty="0">
                <a:solidFill>
                  <a:schemeClr val="bg1"/>
                </a:solidFill>
              </a:rPr>
              <a:t>Sensors are sophisticated devices that are frequently used to detect and respond to electrical or optical signals.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b="1" dirty="0">
                <a:solidFill>
                  <a:schemeClr val="bg1"/>
                </a:solidFill>
              </a:rPr>
              <a:t>A Sensor converts the physical parameter (for example: temperature, blood pressure, humidity, speed, etc.) into a signal which can be measured electrically.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b="1" dirty="0">
                <a:solidFill>
                  <a:schemeClr val="bg1"/>
                </a:solidFill>
              </a:rPr>
              <a:t>Electrical signals can be interpreted by processors for humans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813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A22A-A83B-438B-8377-12E5581B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ctr">
            <a:normAutofit/>
          </a:bodyPr>
          <a:lstStyle/>
          <a:p>
            <a:pPr algn="ctr"/>
            <a:r>
              <a:rPr lang="en-PH" sz="2800" b="1" dirty="0"/>
              <a:t>Dht22 Digital temperature and humidity sensor</a:t>
            </a:r>
            <a:endParaRPr lang="en-PH" sz="2800" dirty="0"/>
          </a:p>
        </p:txBody>
      </p:sp>
      <p:sp>
        <p:nvSpPr>
          <p:cNvPr id="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01286-2636-471E-87E0-178B539EF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 fontScale="70000" lnSpcReduction="20000"/>
          </a:bodyPr>
          <a:lstStyle/>
          <a:p>
            <a:r>
              <a:rPr lang="en-PH" dirty="0"/>
              <a:t>Includes a capacitive sensor wet components and a high-precision temperature measurement devices</a:t>
            </a:r>
          </a:p>
          <a:p>
            <a:r>
              <a:rPr lang="en-PH" dirty="0"/>
              <a:t>Standard single-bus interface, system integration quick and easy</a:t>
            </a:r>
          </a:p>
          <a:p>
            <a:r>
              <a:rPr lang="en-PH" dirty="0"/>
              <a:t>signal transmission distance up to 20 meters, making it the best choice of all kinds of applications and even the most demanding applications</a:t>
            </a:r>
            <a:endParaRPr lang="en-PH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12F18-77B7-4EE1-A8B6-CBB27597A880}"/>
              </a:ext>
            </a:extLst>
          </p:cNvPr>
          <p:cNvSpPr txBox="1"/>
          <p:nvPr/>
        </p:nvSpPr>
        <p:spPr>
          <a:xfrm>
            <a:off x="798949" y="5673119"/>
            <a:ext cx="62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Pinout of DHT22</a:t>
            </a:r>
          </a:p>
        </p:txBody>
      </p:sp>
      <p:pic>
        <p:nvPicPr>
          <p:cNvPr id="4098" name="Picture 2" descr="Image result for dht22 pin out">
            <a:extLst>
              <a:ext uri="{FF2B5EF4-FFF2-40B4-BE49-F238E27FC236}">
                <a16:creationId xmlns:a16="http://schemas.microsoft.com/office/drawing/2014/main" id="{EDF6E2C1-EA61-4D0D-BE72-26E378E7A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979" y="1707505"/>
            <a:ext cx="3812296" cy="314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C4E36A-A99D-4342-921C-3FC68CCFBF21}"/>
              </a:ext>
            </a:extLst>
          </p:cNvPr>
          <p:cNvSpPr txBox="1"/>
          <p:nvPr/>
        </p:nvSpPr>
        <p:spPr>
          <a:xfrm>
            <a:off x="953311" y="2363425"/>
            <a:ext cx="35317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Supply voltage: 5V</a:t>
            </a:r>
          </a:p>
          <a:p>
            <a:r>
              <a:rPr lang="en-PH" dirty="0">
                <a:solidFill>
                  <a:schemeClr val="bg1"/>
                </a:solidFill>
              </a:rPr>
              <a:t>Output voltage: 0-3.3V</a:t>
            </a:r>
          </a:p>
          <a:p>
            <a:r>
              <a:rPr lang="en-PH" dirty="0">
                <a:solidFill>
                  <a:schemeClr val="bg1"/>
                </a:solidFill>
              </a:rPr>
              <a:t>Temperature range:-40-80℃ resolution0.1℃ error &lt;±0.5℃</a:t>
            </a:r>
          </a:p>
          <a:p>
            <a:r>
              <a:rPr lang="en-PH" dirty="0">
                <a:solidFill>
                  <a:schemeClr val="bg1"/>
                </a:solidFill>
              </a:rPr>
              <a:t>Humidity range:0-100%RH resolution0.1%RH error±2%RH</a:t>
            </a:r>
          </a:p>
        </p:txBody>
      </p:sp>
    </p:spTree>
    <p:extLst>
      <p:ext uri="{BB962C8B-B14F-4D97-AF65-F5344CB8AC3E}">
        <p14:creationId xmlns:p14="http://schemas.microsoft.com/office/powerpoint/2010/main" val="2231263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A22A-A83B-438B-8377-12E5581B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73" y="282959"/>
            <a:ext cx="3281003" cy="690164"/>
          </a:xfrm>
        </p:spPr>
        <p:txBody>
          <a:bodyPr anchor="ctr">
            <a:normAutofit/>
          </a:bodyPr>
          <a:lstStyle/>
          <a:p>
            <a:pPr algn="ctr"/>
            <a:r>
              <a:rPr lang="en-PH" sz="2800" b="1" dirty="0"/>
              <a:t>Test Code</a:t>
            </a:r>
            <a:endParaRPr lang="en-PH" sz="2800" dirty="0"/>
          </a:p>
        </p:txBody>
      </p:sp>
      <p:sp>
        <p:nvSpPr>
          <p:cNvPr id="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12F18-77B7-4EE1-A8B6-CBB27597A880}"/>
              </a:ext>
            </a:extLst>
          </p:cNvPr>
          <p:cNvSpPr txBox="1"/>
          <p:nvPr/>
        </p:nvSpPr>
        <p:spPr>
          <a:xfrm>
            <a:off x="798949" y="5673119"/>
            <a:ext cx="62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DHT22 connection to Arduino Uno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01D4F-4695-48DF-B6DB-3C5A07563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01305" y="731538"/>
            <a:ext cx="3592051" cy="5209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783C6-CE68-4A77-965A-34606375F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711" y="868156"/>
            <a:ext cx="4796263" cy="51324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980FE0D-0448-46B0-9BB1-88E7B328838A}"/>
              </a:ext>
            </a:extLst>
          </p:cNvPr>
          <p:cNvSpPr/>
          <p:nvPr/>
        </p:nvSpPr>
        <p:spPr>
          <a:xfrm>
            <a:off x="7551410" y="6000606"/>
            <a:ext cx="42701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>
                <a:solidFill>
                  <a:srgbClr val="FF0000"/>
                </a:solidFill>
              </a:rPr>
              <a:t>*</a:t>
            </a:r>
            <a:r>
              <a:rPr lang="en-PH" dirty="0" err="1">
                <a:solidFill>
                  <a:srgbClr val="FF0000"/>
                </a:solidFill>
              </a:rPr>
              <a:t>DHT.h</a:t>
            </a:r>
            <a:r>
              <a:rPr lang="en-PH" dirty="0">
                <a:solidFill>
                  <a:srgbClr val="FF0000"/>
                </a:solidFill>
              </a:rPr>
              <a:t> Library used is from Seed Studio Grove Temperature And Humidity Sensor</a:t>
            </a:r>
          </a:p>
        </p:txBody>
      </p:sp>
    </p:spTree>
    <p:extLst>
      <p:ext uri="{BB962C8B-B14F-4D97-AF65-F5344CB8AC3E}">
        <p14:creationId xmlns:p14="http://schemas.microsoft.com/office/powerpoint/2010/main" val="2239603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A22A-A83B-438B-8377-12E5581B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6203" y="618518"/>
            <a:ext cx="3850842" cy="1478570"/>
          </a:xfrm>
        </p:spPr>
        <p:txBody>
          <a:bodyPr anchor="ctr">
            <a:normAutofit/>
          </a:bodyPr>
          <a:lstStyle/>
          <a:p>
            <a:pPr algn="ctr"/>
            <a:r>
              <a:rPr lang="en-PH" sz="2800" b="1" dirty="0"/>
              <a:t>Soil Moisture</a:t>
            </a:r>
            <a:br>
              <a:rPr lang="en-PH" sz="2800" b="1" dirty="0"/>
            </a:br>
            <a:r>
              <a:rPr lang="en-PH" sz="2800" b="1" dirty="0"/>
              <a:t>sensor</a:t>
            </a:r>
            <a:endParaRPr lang="en-PH" sz="2800" dirty="0"/>
          </a:p>
        </p:txBody>
      </p:sp>
      <p:sp>
        <p:nvSpPr>
          <p:cNvPr id="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12F18-77B7-4EE1-A8B6-CBB27597A880}"/>
              </a:ext>
            </a:extLst>
          </p:cNvPr>
          <p:cNvSpPr txBox="1"/>
          <p:nvPr/>
        </p:nvSpPr>
        <p:spPr>
          <a:xfrm>
            <a:off x="798949" y="5673119"/>
            <a:ext cx="62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Pinout of Capacitive Soil Sensor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AC4681-B00D-4311-A902-A236B6C487CB}"/>
              </a:ext>
            </a:extLst>
          </p:cNvPr>
          <p:cNvGrpSpPr/>
          <p:nvPr/>
        </p:nvGrpSpPr>
        <p:grpSpPr>
          <a:xfrm>
            <a:off x="1352616" y="815549"/>
            <a:ext cx="5417300" cy="4323957"/>
            <a:chOff x="1624013" y="1582960"/>
            <a:chExt cx="4393459" cy="3727936"/>
          </a:xfrm>
        </p:grpSpPr>
        <p:pic>
          <p:nvPicPr>
            <p:cNvPr id="11266" name="Picture 2" descr="0c1da34d-3fe8-4db6-ae13-364449f1d270.jpg">
              <a:extLst>
                <a:ext uri="{FF2B5EF4-FFF2-40B4-BE49-F238E27FC236}">
                  <a16:creationId xmlns:a16="http://schemas.microsoft.com/office/drawing/2014/main" id="{DDC7D542-DC86-42A7-A86F-578E54B39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2885" y="1582960"/>
              <a:ext cx="3684587" cy="3684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545BF0B-F8DB-440E-8777-AC166695DC90}"/>
                </a:ext>
              </a:extLst>
            </p:cNvPr>
            <p:cNvCxnSpPr/>
            <p:nvPr/>
          </p:nvCxnSpPr>
          <p:spPr>
            <a:xfrm flipH="1">
              <a:off x="2247900" y="4162425"/>
              <a:ext cx="552450" cy="42862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3E87A6B-2790-4C05-95DA-5DE7E2033543}"/>
                </a:ext>
              </a:extLst>
            </p:cNvPr>
            <p:cNvCxnSpPr>
              <a:cxnSpLocks/>
            </p:cNvCxnSpPr>
            <p:nvPr/>
          </p:nvCxnSpPr>
          <p:spPr>
            <a:xfrm>
              <a:off x="1954635" y="4303552"/>
              <a:ext cx="293265" cy="28749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C0ABB7A-77DC-4C4D-A7CC-049D0A651AC1}"/>
                </a:ext>
              </a:extLst>
            </p:cNvPr>
            <p:cNvCxnSpPr/>
            <p:nvPr/>
          </p:nvCxnSpPr>
          <p:spPr>
            <a:xfrm flipH="1">
              <a:off x="2209800" y="4243388"/>
              <a:ext cx="681038" cy="55245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979C17F-CF77-4E23-BE34-E97C97645EA4}"/>
                </a:ext>
              </a:extLst>
            </p:cNvPr>
            <p:cNvCxnSpPr/>
            <p:nvPr/>
          </p:nvCxnSpPr>
          <p:spPr>
            <a:xfrm flipH="1">
              <a:off x="2433638" y="4303552"/>
              <a:ext cx="561975" cy="4922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6CC9DB8-B62C-496B-A139-D33C438ED492}"/>
                </a:ext>
              </a:extLst>
            </p:cNvPr>
            <p:cNvCxnSpPr/>
            <p:nvPr/>
          </p:nvCxnSpPr>
          <p:spPr>
            <a:xfrm>
              <a:off x="2433638" y="4795838"/>
              <a:ext cx="200025" cy="21431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4DF41F-91E9-49AD-866C-D98D8BAD65FF}"/>
                </a:ext>
              </a:extLst>
            </p:cNvPr>
            <p:cNvSpPr txBox="1"/>
            <p:nvPr/>
          </p:nvSpPr>
          <p:spPr>
            <a:xfrm>
              <a:off x="1624013" y="3890962"/>
              <a:ext cx="809625" cy="456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SIG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B484FA-E8E1-41EA-9A2C-AE8177EC568E}"/>
                </a:ext>
              </a:extLst>
            </p:cNvPr>
            <p:cNvSpPr txBox="1"/>
            <p:nvPr/>
          </p:nvSpPr>
          <p:spPr>
            <a:xfrm>
              <a:off x="1641815" y="4755990"/>
              <a:ext cx="982900" cy="456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VCC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6D6D6E-4B63-4C5D-A951-4CAEA5737EC8}"/>
                </a:ext>
              </a:extLst>
            </p:cNvPr>
            <p:cNvSpPr txBox="1"/>
            <p:nvPr/>
          </p:nvSpPr>
          <p:spPr>
            <a:xfrm>
              <a:off x="2584894" y="4853932"/>
              <a:ext cx="1257281" cy="456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GND</a:t>
              </a:r>
            </a:p>
          </p:txBody>
        </p:sp>
      </p:grp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7899283-7000-4F5D-8A71-DF788FE09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3934" y="2249487"/>
            <a:ext cx="3303477" cy="3541714"/>
          </a:xfrm>
        </p:spPr>
        <p:txBody>
          <a:bodyPr>
            <a:normAutofit lnSpcReduction="10000"/>
          </a:bodyPr>
          <a:lstStyle/>
          <a:p>
            <a:r>
              <a:rPr lang="en-PH" dirty="0"/>
              <a:t>Our </a:t>
            </a:r>
            <a:r>
              <a:rPr lang="en-PH" b="1" dirty="0"/>
              <a:t>soil moisture sensor</a:t>
            </a:r>
            <a:r>
              <a:rPr lang="en-PH" dirty="0"/>
              <a:t> measures soil moisture levels by capacitive sensing</a:t>
            </a:r>
          </a:p>
          <a:p>
            <a:r>
              <a:rPr lang="en-PH" dirty="0"/>
              <a:t>Made of corrosion resistant material which gives it an excellent service life</a:t>
            </a:r>
          </a:p>
          <a:p>
            <a:pPr marL="0" indent="0">
              <a:buNone/>
            </a:pPr>
            <a:endParaRPr lang="en-P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B36637-CFDD-4A46-AD47-89B75E50B030}"/>
              </a:ext>
            </a:extLst>
          </p:cNvPr>
          <p:cNvSpPr txBox="1"/>
          <p:nvPr/>
        </p:nvSpPr>
        <p:spPr>
          <a:xfrm>
            <a:off x="1037201" y="1282287"/>
            <a:ext cx="3531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Operating Voltage: 3.3 ~ 5.5 VDC</a:t>
            </a:r>
          </a:p>
          <a:p>
            <a:r>
              <a:rPr lang="en-PH" dirty="0">
                <a:solidFill>
                  <a:schemeClr val="bg1"/>
                </a:solidFill>
              </a:rPr>
              <a:t>Output Voltage: 0 ~ 3.0VDC</a:t>
            </a:r>
          </a:p>
          <a:p>
            <a:r>
              <a:rPr lang="en-PH" dirty="0">
                <a:solidFill>
                  <a:schemeClr val="bg1"/>
                </a:solidFill>
              </a:rPr>
              <a:t>Operating Current: 5mA</a:t>
            </a:r>
          </a:p>
        </p:txBody>
      </p:sp>
    </p:spTree>
    <p:extLst>
      <p:ext uri="{BB962C8B-B14F-4D97-AF65-F5344CB8AC3E}">
        <p14:creationId xmlns:p14="http://schemas.microsoft.com/office/powerpoint/2010/main" val="256535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A22A-A83B-438B-8377-12E5581B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ctr">
            <a:normAutofit/>
          </a:bodyPr>
          <a:lstStyle/>
          <a:p>
            <a:pPr algn="ctr"/>
            <a:r>
              <a:rPr lang="en-PH" sz="2800" b="1" dirty="0"/>
              <a:t>Calibration</a:t>
            </a:r>
            <a:br>
              <a:rPr lang="en-PH" sz="2800" b="1" dirty="0"/>
            </a:br>
            <a:r>
              <a:rPr lang="en-PH" sz="2800" b="1" dirty="0"/>
              <a:t>Test Code</a:t>
            </a:r>
            <a:endParaRPr lang="en-PH" sz="2800" dirty="0"/>
          </a:p>
        </p:txBody>
      </p:sp>
      <p:sp>
        <p:nvSpPr>
          <p:cNvPr id="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12F18-77B7-4EE1-A8B6-CBB27597A880}"/>
              </a:ext>
            </a:extLst>
          </p:cNvPr>
          <p:cNvSpPr txBox="1"/>
          <p:nvPr/>
        </p:nvSpPr>
        <p:spPr>
          <a:xfrm>
            <a:off x="798949" y="5673119"/>
            <a:ext cx="62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Soil Moisture Sensor connection to Arduino Uno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CE50D-DB70-4E2D-AE82-CCEBE25E0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397" y="1020310"/>
            <a:ext cx="4829564" cy="4440557"/>
          </a:xfrm>
          <a:prstGeom prst="rect">
            <a:avLst/>
          </a:prstGeom>
        </p:spPr>
      </p:pic>
      <p:pic>
        <p:nvPicPr>
          <p:cNvPr id="8" name="Picture 4" descr="SEN0193-test.png">
            <a:extLst>
              <a:ext uri="{FF2B5EF4-FFF2-40B4-BE49-F238E27FC236}">
                <a16:creationId xmlns:a16="http://schemas.microsoft.com/office/drawing/2014/main" id="{6D012F03-840C-4DF9-8F1F-3EEB3C78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340" y="1020310"/>
            <a:ext cx="1900503" cy="286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20">
            <a:extLst>
              <a:ext uri="{FF2B5EF4-FFF2-40B4-BE49-F238E27FC236}">
                <a16:creationId xmlns:a16="http://schemas.microsoft.com/office/drawing/2014/main" id="{E62A9481-BCC3-46F8-88A0-4186996B1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175" y="1732798"/>
            <a:ext cx="5125064" cy="304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0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A22A-A83B-438B-8377-12E5581B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542" y="241014"/>
            <a:ext cx="3281003" cy="488829"/>
          </a:xfrm>
        </p:spPr>
        <p:txBody>
          <a:bodyPr anchor="ctr">
            <a:normAutofit/>
          </a:bodyPr>
          <a:lstStyle/>
          <a:p>
            <a:pPr algn="ctr"/>
            <a:r>
              <a:rPr lang="en-PH" sz="2800" b="1" dirty="0"/>
              <a:t>Test Code 2</a:t>
            </a:r>
            <a:endParaRPr lang="en-PH" sz="2800" dirty="0"/>
          </a:p>
        </p:txBody>
      </p:sp>
      <p:sp>
        <p:nvSpPr>
          <p:cNvPr id="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12F18-77B7-4EE1-A8B6-CBB27597A880}"/>
              </a:ext>
            </a:extLst>
          </p:cNvPr>
          <p:cNvSpPr txBox="1"/>
          <p:nvPr/>
        </p:nvSpPr>
        <p:spPr>
          <a:xfrm>
            <a:off x="798949" y="5673119"/>
            <a:ext cx="62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Soil Moisture Sensor connection to Arduino Uno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CE50D-DB70-4E2D-AE82-CCEBE25E0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397" y="1020310"/>
            <a:ext cx="4829564" cy="4440557"/>
          </a:xfrm>
          <a:prstGeom prst="rect">
            <a:avLst/>
          </a:prstGeom>
        </p:spPr>
      </p:pic>
      <p:pic>
        <p:nvPicPr>
          <p:cNvPr id="8" name="Picture 4" descr="SEN0193-test.png">
            <a:extLst>
              <a:ext uri="{FF2B5EF4-FFF2-40B4-BE49-F238E27FC236}">
                <a16:creationId xmlns:a16="http://schemas.microsoft.com/office/drawing/2014/main" id="{6D012F03-840C-4DF9-8F1F-3EEB3C78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340" y="1020310"/>
            <a:ext cx="1900503" cy="286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076EB-D10F-4F08-B05F-57DC41CDD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268" y="1207432"/>
            <a:ext cx="5338089" cy="435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43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4F60A-CA14-4614-B7B8-DBD5D225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648307"/>
          </a:xfrm>
        </p:spPr>
        <p:txBody>
          <a:bodyPr>
            <a:normAutofit/>
          </a:bodyPr>
          <a:lstStyle/>
          <a:p>
            <a:r>
              <a:rPr lang="en-PH" dirty="0"/>
              <a:t>System integration</a:t>
            </a:r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14436AD2-BD0F-4545-B2E9-06007B35B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A7325936-6860-4C64-B3BC-3C6BDC438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50" y="1906017"/>
            <a:ext cx="5238751" cy="303847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F9781F-CB63-4169-A4F9-5C79272C7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27548" y="2235381"/>
            <a:ext cx="4090559" cy="3355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141240-4770-426A-826D-C42E370EC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687" y="1266825"/>
            <a:ext cx="42576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25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3AC05-5A0D-4CC9-9D09-1F72ADDB2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7A03C-95E0-485E-9344-788B11B7C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b="1" dirty="0"/>
              <a:t>[1] Arduino LCD Tutorial </a:t>
            </a:r>
            <a:r>
              <a:rPr lang="en-PH" sz="1100" b="1" dirty="0">
                <a:hlinkClick r:id="rId2"/>
              </a:rPr>
              <a:t>https://howtomechatronics.com/tutorials/arduino/lcd-tutorial/</a:t>
            </a:r>
            <a:endParaRPr lang="en-PH" sz="1100" b="1" dirty="0"/>
          </a:p>
          <a:p>
            <a:r>
              <a:rPr lang="en-PH" b="1" dirty="0"/>
              <a:t>[2] Basic DC Power Supply Circuit </a:t>
            </a:r>
            <a:r>
              <a:rPr lang="en-PH" sz="1100" b="1" dirty="0">
                <a:hlinkClick r:id="rId3"/>
              </a:rPr>
              <a:t>https://engineeringtutorial.com/basic-dc-power-supply-circuit/</a:t>
            </a:r>
            <a:endParaRPr lang="en-PH" sz="1100" b="1" dirty="0"/>
          </a:p>
          <a:p>
            <a:r>
              <a:rPr lang="en-PH" b="1" dirty="0"/>
              <a:t>[3] Sensors: Different Types of Sensors </a:t>
            </a:r>
            <a:r>
              <a:rPr lang="en-PH" sz="1100" b="1" dirty="0">
                <a:hlinkClick r:id="rId4"/>
              </a:rPr>
              <a:t>https://www.engineersgarage.com/articles/sensors</a:t>
            </a:r>
            <a:endParaRPr lang="en-PH" sz="1100" b="1" dirty="0"/>
          </a:p>
          <a:p>
            <a:r>
              <a:rPr lang="en-PH" b="1" dirty="0"/>
              <a:t>[4] </a:t>
            </a:r>
            <a:r>
              <a:rPr lang="en-PH" b="1" dirty="0" err="1"/>
              <a:t>DFRobot</a:t>
            </a:r>
            <a:r>
              <a:rPr lang="en-PH" b="1" dirty="0"/>
              <a:t> Soil Moisture Sensor </a:t>
            </a:r>
            <a:r>
              <a:rPr lang="en-PH" sz="1100" b="1" dirty="0">
                <a:hlinkClick r:id="rId5"/>
              </a:rPr>
              <a:t>https://wiki.dfrobot.com/Capacitive_Soil_Moisture_Sensor_SKU_SEN0193</a:t>
            </a:r>
            <a:endParaRPr lang="en-PH" sz="1100" b="1" dirty="0"/>
          </a:p>
          <a:p>
            <a:endParaRPr lang="en-PH" sz="1600" b="1" dirty="0"/>
          </a:p>
          <a:p>
            <a:endParaRPr lang="en-PH" sz="1600" b="1" dirty="0"/>
          </a:p>
          <a:p>
            <a:pPr marL="0" indent="0">
              <a:buNone/>
            </a:pP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25041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  Contact details	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hlinkClick r:id="rId3"/>
              </a:rPr>
              <a:t>someone@example.com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Components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9350817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A1C3584-DD57-4AA3-A171-53032AD99EBD}"/>
              </a:ext>
            </a:extLst>
          </p:cNvPr>
          <p:cNvSpPr/>
          <p:nvPr/>
        </p:nvSpPr>
        <p:spPr>
          <a:xfrm>
            <a:off x="900955" y="856738"/>
            <a:ext cx="3084892" cy="745005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n-PH" b="1" dirty="0"/>
              <a:t>POWER SUPPLY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3458638-9F31-4517-923B-78EAE4AEE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2965" y="1093788"/>
            <a:ext cx="4281416" cy="39624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2D7B29-CC8C-408C-A58C-50A980830425}"/>
              </a:ext>
            </a:extLst>
          </p:cNvPr>
          <p:cNvSpPr txBox="1"/>
          <p:nvPr/>
        </p:nvSpPr>
        <p:spPr>
          <a:xfrm>
            <a:off x="900955" y="1801813"/>
            <a:ext cx="30494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bg1"/>
                </a:solidFill>
              </a:rPr>
              <a:t>A </a:t>
            </a:r>
            <a:r>
              <a:rPr lang="en-PH" b="1" dirty="0">
                <a:solidFill>
                  <a:schemeClr val="bg1"/>
                </a:solidFill>
              </a:rPr>
              <a:t>power supply</a:t>
            </a:r>
            <a:r>
              <a:rPr lang="en-PH" dirty="0">
                <a:solidFill>
                  <a:schemeClr val="bg1"/>
                </a:solidFill>
              </a:rPr>
              <a:t> is an electrical device that supplies electric power to an electrical load</a:t>
            </a:r>
          </a:p>
          <a:p>
            <a:endParaRPr lang="en-P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bg1"/>
                </a:solidFill>
              </a:rPr>
              <a:t>The primary function of a power supply is to convert electric current from a source to the correct voltage, current, and frequency to power the load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3BE680-0D0E-4012-A9F6-F4D8DCF268FF}"/>
              </a:ext>
            </a:extLst>
          </p:cNvPr>
          <p:cNvSpPr txBox="1"/>
          <p:nvPr/>
        </p:nvSpPr>
        <p:spPr>
          <a:xfrm>
            <a:off x="4178428" y="5238234"/>
            <a:ext cx="246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Typical 5V power supply</a:t>
            </a:r>
          </a:p>
        </p:txBody>
      </p:sp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C300E-2FE6-40FF-B7A3-AD482AA41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231" y="1788092"/>
            <a:ext cx="6500958" cy="4176480"/>
          </a:xfrm>
        </p:spPr>
        <p:txBody>
          <a:bodyPr>
            <a:normAutofit/>
          </a:bodyPr>
          <a:lstStyle/>
          <a:p>
            <a:r>
              <a:rPr lang="en-PH" dirty="0"/>
              <a:t>Both AC and DC describe types of current flow in a circuit. </a:t>
            </a:r>
          </a:p>
          <a:p>
            <a:r>
              <a:rPr lang="en-PH" dirty="0"/>
              <a:t>In </a:t>
            </a:r>
            <a:r>
              <a:rPr lang="en-PH" b="1" dirty="0"/>
              <a:t>direct current</a:t>
            </a:r>
            <a:r>
              <a:rPr lang="en-PH" dirty="0"/>
              <a:t> (DC), the electric charge (current) only flows in one direction.</a:t>
            </a:r>
          </a:p>
          <a:p>
            <a:r>
              <a:rPr lang="en-PH" dirty="0"/>
              <a:t>Electric charge in </a:t>
            </a:r>
            <a:r>
              <a:rPr lang="en-PH" b="1" dirty="0"/>
              <a:t>alternating current</a:t>
            </a:r>
            <a:r>
              <a:rPr lang="en-PH" dirty="0"/>
              <a:t> (AC), on the other hand, changes direction periodically.</a:t>
            </a:r>
          </a:p>
        </p:txBody>
      </p:sp>
      <p:pic>
        <p:nvPicPr>
          <p:cNvPr id="7176" name="Picture 8" descr="Image result for AC vs DC GIF">
            <a:extLst>
              <a:ext uri="{FF2B5EF4-FFF2-40B4-BE49-F238E27FC236}">
                <a16:creationId xmlns:a16="http://schemas.microsoft.com/office/drawing/2014/main" id="{37B187D9-B2F4-4222-B174-CAD88A5013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770" y="230754"/>
            <a:ext cx="406717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0DF5D3-4C36-4E42-8998-12E6DC24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500958" cy="1478570"/>
          </a:xfrm>
        </p:spPr>
        <p:txBody>
          <a:bodyPr/>
          <a:lstStyle/>
          <a:p>
            <a:r>
              <a:rPr lang="en-PH" dirty="0"/>
              <a:t>War of the Currents</a:t>
            </a:r>
          </a:p>
        </p:txBody>
      </p:sp>
      <p:pic>
        <p:nvPicPr>
          <p:cNvPr id="7180" name="Picture 12" descr="Image result for edison vs tesla">
            <a:extLst>
              <a:ext uri="{FF2B5EF4-FFF2-40B4-BE49-F238E27FC236}">
                <a16:creationId xmlns:a16="http://schemas.microsoft.com/office/drawing/2014/main" id="{ADAEDD7B-49BC-47D2-AF9C-603C24D4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770" y="3797119"/>
            <a:ext cx="4076958" cy="229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535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37006-D3C1-4838-9CFC-DEDC5B4B9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095982"/>
          </a:xfrm>
        </p:spPr>
        <p:txBody>
          <a:bodyPr anchor="ctr">
            <a:normAutofit/>
          </a:bodyPr>
          <a:lstStyle/>
          <a:p>
            <a:r>
              <a:rPr lang="en-PH" sz="2800" dirty="0"/>
              <a:t>USE OF DC AND AC</a:t>
            </a:r>
          </a:p>
        </p:txBody>
      </p:sp>
      <p:sp>
        <p:nvSpPr>
          <p:cNvPr id="71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02A8-3688-45A2-A055-86CBBE9FF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2880" y="1569720"/>
            <a:ext cx="3657599" cy="4221481"/>
          </a:xfrm>
        </p:spPr>
        <p:txBody>
          <a:bodyPr>
            <a:normAutofit/>
          </a:bodyPr>
          <a:lstStyle/>
          <a:p>
            <a:r>
              <a:rPr lang="en-PH" sz="1800" dirty="0"/>
              <a:t>Most of the digital electronics that you use will use DC.</a:t>
            </a:r>
          </a:p>
          <a:p>
            <a:r>
              <a:rPr lang="en-PH" sz="1800" dirty="0"/>
              <a:t>AC also has some useful properties, such as being able to convert voltage levels with a single component (a transformer), which is why AC was chosen as the primary means to transmit electricity over long distances.</a:t>
            </a:r>
          </a:p>
          <a:p>
            <a:endParaRPr lang="en-PH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0BF47-7A36-4581-AD2E-80592EAD6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33274">
            <a:off x="4065074" y="3845960"/>
            <a:ext cx="1545332" cy="1811648"/>
          </a:xfrm>
          <a:prstGeom prst="rect">
            <a:avLst/>
          </a:prstGeom>
        </p:spPr>
      </p:pic>
      <p:pic>
        <p:nvPicPr>
          <p:cNvPr id="8196" name="Picture 4" descr="Image result for wall plug vector">
            <a:extLst>
              <a:ext uri="{FF2B5EF4-FFF2-40B4-BE49-F238E27FC236}">
                <a16:creationId xmlns:a16="http://schemas.microsoft.com/office/drawing/2014/main" id="{A28CA805-5637-4F23-809F-DB698D7FE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363" y="4029217"/>
            <a:ext cx="1607469" cy="160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FA25F1C3-8BA0-4BD5-8D7B-66C2D4493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4075" y="928460"/>
            <a:ext cx="37719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02C14D-940F-4D76-A748-FF5CB000D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258267">
            <a:off x="4782403" y="4392708"/>
            <a:ext cx="576132" cy="3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5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A22A-A83B-438B-8377-12E5581B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ctr">
            <a:normAutofit/>
          </a:bodyPr>
          <a:lstStyle/>
          <a:p>
            <a:pPr algn="ctr"/>
            <a:r>
              <a:rPr lang="en-PH" sz="2800" b="1" dirty="0"/>
              <a:t>Converting</a:t>
            </a:r>
            <a:br>
              <a:rPr lang="en-PH" sz="2800" b="1" dirty="0"/>
            </a:br>
            <a:r>
              <a:rPr lang="en-PH" sz="2800" b="1" dirty="0"/>
              <a:t>AC to DC</a:t>
            </a:r>
            <a:endParaRPr lang="en-PH" sz="2800" dirty="0"/>
          </a:p>
        </p:txBody>
      </p:sp>
      <p:sp>
        <p:nvSpPr>
          <p:cNvPr id="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mage result for power supply basics">
            <a:extLst>
              <a:ext uri="{FF2B5EF4-FFF2-40B4-BE49-F238E27FC236}">
                <a16:creationId xmlns:a16="http://schemas.microsoft.com/office/drawing/2014/main" id="{9FA9186E-12AE-40E7-A00D-9F0093C3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014" y="2089693"/>
            <a:ext cx="6636330" cy="267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01286-2636-471E-87E0-178B539EF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 fontScale="92500" lnSpcReduction="10000"/>
          </a:bodyPr>
          <a:lstStyle/>
          <a:p>
            <a:r>
              <a:rPr lang="en-PH" sz="1800" dirty="0"/>
              <a:t>Transformers steps down the voltage input based on turns ratio of primary and secondary</a:t>
            </a:r>
          </a:p>
          <a:p>
            <a:r>
              <a:rPr lang="en-PH" sz="1800" dirty="0"/>
              <a:t>Rectifiers converts AC input voltage to pulsating DC voltage</a:t>
            </a:r>
          </a:p>
          <a:p>
            <a:r>
              <a:rPr lang="en-PH" sz="1800" dirty="0"/>
              <a:t>Filters eliminates fluctuations and tries to produce a smooth DC voltage</a:t>
            </a:r>
          </a:p>
          <a:p>
            <a:r>
              <a:rPr lang="en-PH" sz="1800" dirty="0"/>
              <a:t>Regulator maintains a constant DC voltage for the load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12F18-77B7-4EE1-A8B6-CBB27597A880}"/>
              </a:ext>
            </a:extLst>
          </p:cNvPr>
          <p:cNvSpPr txBox="1"/>
          <p:nvPr/>
        </p:nvSpPr>
        <p:spPr>
          <a:xfrm>
            <a:off x="798949" y="5680611"/>
            <a:ext cx="62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Basic block diagram of complete power supply []</a:t>
            </a:r>
          </a:p>
        </p:txBody>
      </p:sp>
    </p:spTree>
    <p:extLst>
      <p:ext uri="{BB962C8B-B14F-4D97-AF65-F5344CB8AC3E}">
        <p14:creationId xmlns:p14="http://schemas.microsoft.com/office/powerpoint/2010/main" val="2033262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EDA90D89-770A-4C09-978C-9E38FE15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3B344D7-1AE2-4947-876E-2A5267450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6633E5C-867B-4E17-9151-FF0FDB122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2D5EDC2E-587B-4E85-8185-D99B438A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996B1479-D8B0-4D98-B382-877F9A3A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3B7BA112-C364-4D4C-97F9-A1DC76F1E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8B9D9B13-8F5D-41E6-93D6-CDFEB34AB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B5720BDB-EA73-4DE9-8A10-11DA3A1A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F1D2313E-4168-41D0-A5B5-2187D1B3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0F1B19F3-A09E-4891-8916-D5F8B0B2A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4D61F564-BB90-4A5C-829A-4F984FD6C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803B77E-8C29-4857-B5C1-B89B01F46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B96F39B0-FB50-4957-8F85-2E2CCF6D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54B5837-452A-4FC3-A8C8-E275AA929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FDE2A683-C13C-4A7F-935C-4C5279BF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30C5773F-6573-4E1F-B3DC-BB2B01D88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E280F9F5-EF46-41DF-B672-013B025B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76ADD8-345E-4A8D-81CB-0D5C3F76F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8D2F7216-B310-4AB4-9948-2CF747F77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D113E940-FD31-4B25-B33F-5B213CC75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D6211283-9342-40E7-88F7-14A90284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B0118661-823B-4754-B0E3-52ACCB8DF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263B289D-A43D-47C8-AA8E-40C86C608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D5A2D8F7-A5A4-4B2E-89AE-F99CC5B05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6847785C-2F02-4845-9257-9DE5E6EDA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B83A129-3D7E-44D8-8C6C-9DE73E12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7E1A9847-AC3D-4B5D-A29A-A93B0C6AB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2450F521-5F68-4148-9905-6232B08F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8C6F916A-08CA-4F4C-BDBA-0F63A621F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D68FB199-D330-4EF4-94F5-1C07371E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3B67568D-CC47-4BBA-A084-154AEAA82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9C25D1A-5E1E-4B22-B8D3-B0F526392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4D8DB054-D1D3-4C30-B62E-7F2C6A812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EB76371-2F16-4BA0-994C-2575FD933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2B61AF6D-2A6D-4C90-BCCA-CD97F7246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B35F6DFD-5D34-4BE6-8B2A-0D6CDCE28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BCB0EEDB-7826-499E-BB87-6D0DD545F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F16B5CE0-3198-436D-888B-A01A98384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B550414A-8DF0-4572-A382-B88DBE0B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AFB98517-BD8F-45DD-A2BA-52FD61A48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78C67202-AF18-4690-8000-4C12C4042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AD51A156-6972-43DA-BF32-CA187641B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B5CE61CC-EBDF-4355-A6C3-D44E62D78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ACB1B7F1-FBEF-48FA-97A7-9FAE7708E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4851370A-7D0E-4B9F-BA8B-B1966748F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B882F537-DDEB-49AE-BF36-6380A45F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A53D3CF4-BFB0-4D0B-8471-26ACAFE0A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13BC2FA8-8256-44BD-9A62-0EE83D647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90A9C5D2-72E3-4B31-A271-57A883ADC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2A5948D4-F239-4BEA-8E38-76F358E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7384B304-194D-400B-B568-5E6DEA885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B680594F-341A-4C19-BF7F-F6D76386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4EA6807C-3B8A-43FE-BA1B-8D6D3851F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BA316439-CB72-49C9-BE80-934799D83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6BC7FE05-950C-4A73-B6A9-282B142C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81C014C7-E085-4923-B533-732801FC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4D94B2-230E-486B-B050-F0DE68679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Choosing your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6E16-B50C-41F2-BAC9-48CB1620F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275" y="5722411"/>
            <a:ext cx="8369450" cy="4803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>
                <a:solidFill>
                  <a:schemeClr val="tx2"/>
                </a:solidFill>
              </a:rPr>
              <a:t>Determine how much wattage you need</a:t>
            </a:r>
          </a:p>
        </p:txBody>
      </p:sp>
      <p:sp>
        <p:nvSpPr>
          <p:cNvPr id="129" name="Round Diagonal Corner Rectangle 6">
            <a:extLst>
              <a:ext uri="{FF2B5EF4-FFF2-40B4-BE49-F238E27FC236}">
                <a16:creationId xmlns:a16="http://schemas.microsoft.com/office/drawing/2014/main" id="{60B8E1AF-8762-4AD6-9888-EC0606086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Image result for power formula">
            <a:extLst>
              <a:ext uri="{FF2B5EF4-FFF2-40B4-BE49-F238E27FC236}">
                <a16:creationId xmlns:a16="http://schemas.microsoft.com/office/drawing/2014/main" id="{96ED1389-26E3-449F-A94A-B3FC898BC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3161" y="951493"/>
            <a:ext cx="7667616" cy="297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710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17CBFA3-08C7-4B22-80C0-BD99C3131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77257" y="1128207"/>
            <a:ext cx="6164393" cy="4213731"/>
          </a:xfr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F4783C6-0F3E-4447-9E22-1776B9BCB162}"/>
              </a:ext>
            </a:extLst>
          </p:cNvPr>
          <p:cNvSpPr/>
          <p:nvPr/>
        </p:nvSpPr>
        <p:spPr>
          <a:xfrm>
            <a:off x="892755" y="857810"/>
            <a:ext cx="3084892" cy="745005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1420348"/>
              <a:satOff val="-9402"/>
              <a:lumOff val="-1634"/>
              <a:alphaOff val="0"/>
            </a:schemeClr>
          </a:fillRef>
          <a:effectRef idx="0">
            <a:schemeClr val="accent5">
              <a:hueOff val="1420348"/>
              <a:satOff val="-9402"/>
              <a:lumOff val="-1634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n-PH" b="1" dirty="0"/>
              <a:t>LCD SCREEN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7204F0-14DF-4C0E-B432-100CFAF8E5E4}"/>
              </a:ext>
            </a:extLst>
          </p:cNvPr>
          <p:cNvSpPr txBox="1"/>
          <p:nvPr/>
        </p:nvSpPr>
        <p:spPr>
          <a:xfrm>
            <a:off x="750697" y="1801813"/>
            <a:ext cx="3199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bg1"/>
                </a:solidFill>
              </a:rPr>
              <a:t>A liquid-crystal display (LCD) is a flat-panel display to produce a visible image.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bg1"/>
                </a:solidFill>
              </a:rPr>
              <a:t>LCD are super-thin technology display screen that are generally used in laptop computer screen, TVs, cell phones and portable video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66D293-E27F-444C-AE60-F7BB9507F98D}"/>
              </a:ext>
            </a:extLst>
          </p:cNvPr>
          <p:cNvSpPr txBox="1"/>
          <p:nvPr/>
        </p:nvSpPr>
        <p:spPr>
          <a:xfrm>
            <a:off x="4178428" y="5238234"/>
            <a:ext cx="189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16×2 LCD Display</a:t>
            </a:r>
          </a:p>
        </p:txBody>
      </p:sp>
    </p:spTree>
    <p:extLst>
      <p:ext uri="{BB962C8B-B14F-4D97-AF65-F5344CB8AC3E}">
        <p14:creationId xmlns:p14="http://schemas.microsoft.com/office/powerpoint/2010/main" val="1075270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A22A-A83B-438B-8377-12E5581B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ctr">
            <a:normAutofit/>
          </a:bodyPr>
          <a:lstStyle/>
          <a:p>
            <a:pPr algn="ctr"/>
            <a:r>
              <a:rPr lang="en-PH" sz="2800" b="1" dirty="0"/>
              <a:t>Liquid crystal display</a:t>
            </a:r>
            <a:endParaRPr lang="en-PH" sz="2800" dirty="0"/>
          </a:p>
        </p:txBody>
      </p:sp>
      <p:sp>
        <p:nvSpPr>
          <p:cNvPr id="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01286-2636-471E-87E0-178B539EF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PH" dirty="0"/>
              <a:t>Visual display used in electronic devices</a:t>
            </a:r>
          </a:p>
          <a:p>
            <a:r>
              <a:rPr lang="en-PH" dirty="0"/>
              <a:t>Displays Alphanumeric Symbols</a:t>
            </a:r>
          </a:p>
          <a:p>
            <a:r>
              <a:rPr lang="en-PH" dirty="0"/>
              <a:t>Low Power Display</a:t>
            </a:r>
          </a:p>
          <a:p>
            <a:endParaRPr lang="en-PH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12F18-77B7-4EE1-A8B6-CBB27597A880}"/>
              </a:ext>
            </a:extLst>
          </p:cNvPr>
          <p:cNvSpPr txBox="1"/>
          <p:nvPr/>
        </p:nvSpPr>
        <p:spPr>
          <a:xfrm>
            <a:off x="798949" y="5673119"/>
            <a:ext cx="62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Pinout of LCD Screen</a:t>
            </a:r>
          </a:p>
        </p:txBody>
      </p:sp>
      <p:pic>
        <p:nvPicPr>
          <p:cNvPr id="7" name="Picture 2" descr="LCD Pin-Out">
            <a:extLst>
              <a:ext uri="{FF2B5EF4-FFF2-40B4-BE49-F238E27FC236}">
                <a16:creationId xmlns:a16="http://schemas.microsoft.com/office/drawing/2014/main" id="{E9D50923-7F11-4279-B22D-83FDBC78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633" y="830230"/>
            <a:ext cx="4740259" cy="352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19B1C-50C8-41F1-A46E-B21EAC75DB9E}"/>
              </a:ext>
            </a:extLst>
          </p:cNvPr>
          <p:cNvSpPr txBox="1"/>
          <p:nvPr/>
        </p:nvSpPr>
        <p:spPr>
          <a:xfrm>
            <a:off x="2407879" y="4544124"/>
            <a:ext cx="3531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Operating Voltage: 5 VDC</a:t>
            </a:r>
          </a:p>
          <a:p>
            <a:r>
              <a:rPr lang="en-PH" dirty="0">
                <a:solidFill>
                  <a:schemeClr val="bg1"/>
                </a:solidFill>
              </a:rPr>
              <a:t>DISPLAY: 16x2 Characters</a:t>
            </a:r>
          </a:p>
        </p:txBody>
      </p:sp>
    </p:spTree>
    <p:extLst>
      <p:ext uri="{BB962C8B-B14F-4D97-AF65-F5344CB8AC3E}">
        <p14:creationId xmlns:p14="http://schemas.microsoft.com/office/powerpoint/2010/main" val="28258460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810EE9-21D6-4069-8A38-BDFA7E52C4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3848AA-6786-49FE-9536-257C2A38233A}">
  <ds:schemaRefs>
    <ds:schemaRef ds:uri="http://purl.org/dc/elements/1.1/"/>
    <ds:schemaRef ds:uri="http://schemas.openxmlformats.org/package/2006/metadata/core-properties"/>
    <ds:schemaRef ds:uri="16c05727-aa75-4e4a-9b5f-8a80a1165891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458F2BF-BADE-4065-82F6-09DC506399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</Words>
  <Application>Microsoft Office PowerPoint</Application>
  <PresentationFormat>Widescreen</PresentationFormat>
  <Paragraphs>94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Trebuchet MS</vt:lpstr>
      <vt:lpstr>Tw Cen MT</vt:lpstr>
      <vt:lpstr>Circuit</vt:lpstr>
      <vt:lpstr>Irobot ii</vt:lpstr>
      <vt:lpstr>Components</vt:lpstr>
      <vt:lpstr>PowerPoint Presentation</vt:lpstr>
      <vt:lpstr>War of the Currents</vt:lpstr>
      <vt:lpstr>USE OF DC AND AC</vt:lpstr>
      <vt:lpstr>Converting AC to DC</vt:lpstr>
      <vt:lpstr>Choosing your power supply</vt:lpstr>
      <vt:lpstr>PowerPoint Presentation</vt:lpstr>
      <vt:lpstr>Liquid crystal display</vt:lpstr>
      <vt:lpstr>Test code</vt:lpstr>
      <vt:lpstr>PowerPoint Presentation</vt:lpstr>
      <vt:lpstr>Dht22 Digital temperature and humidity sensor</vt:lpstr>
      <vt:lpstr>Test Code</vt:lpstr>
      <vt:lpstr>Soil Moisture sensor</vt:lpstr>
      <vt:lpstr>Calibration Test Code</vt:lpstr>
      <vt:lpstr>Test Code 2</vt:lpstr>
      <vt:lpstr>System integration</vt:lpstr>
      <vt:lpstr>Sources</vt:lpstr>
      <vt:lpstr>  Contact details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2019-04-26T07:40:59Z</dcterms:created>
  <dcterms:modified xsi:type="dcterms:W3CDTF">2019-04-26T08:27:29Z</dcterms:modified>
</cp:coreProperties>
</file>